
<file path=[Content_Types].xml><?xml version="1.0" encoding="utf-8"?>
<Types xmlns="http://schemas.openxmlformats.org/package/2006/content-types">
  <Default Extension="png" ContentType="image/png"/>
  <Default Extension="mpg" ContentType="video/mpe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2" r:id="rId3"/>
    <p:sldId id="259" r:id="rId4"/>
    <p:sldId id="258" r:id="rId5"/>
    <p:sldId id="263" r:id="rId6"/>
    <p:sldId id="264" r:id="rId7"/>
    <p:sldId id="265" r:id="rId8"/>
    <p:sldId id="261" r:id="rId9"/>
    <p:sldId id="266" r:id="rId10"/>
    <p:sldId id="260" r:id="rId11"/>
    <p:sldId id="268" r:id="rId12"/>
    <p:sldId id="271" r:id="rId13"/>
    <p:sldId id="267" r:id="rId14"/>
    <p:sldId id="269" r:id="rId15"/>
    <p:sldId id="272" r:id="rId16"/>
    <p:sldId id="277" r:id="rId17"/>
    <p:sldId id="270" r:id="rId18"/>
    <p:sldId id="274" r:id="rId19"/>
    <p:sldId id="275" r:id="rId20"/>
    <p:sldId id="276" r:id="rId21"/>
    <p:sldId id="278" r:id="rId22"/>
    <p:sldId id="280" r:id="rId23"/>
    <p:sldId id="279" r:id="rId24"/>
    <p:sldId id="281" r:id="rId25"/>
    <p:sldId id="282" r:id="rId26"/>
    <p:sldId id="283" r:id="rId27"/>
    <p:sldId id="284" r:id="rId28"/>
    <p:sldId id="273" r:id="rId29"/>
  </p:sldIdLst>
  <p:sldSz cx="9144000" cy="6858000" type="screen4x3"/>
  <p:notesSz cx="6954838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84" y="-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9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796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87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10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10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47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28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43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42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131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0DF86-FFC5-40B7-9619-8FEAB3F692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946B2-B346-4A69-B038-C1B5795939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8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g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Neural circuits for olfactory chemotaxis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17513" y="4572000"/>
            <a:ext cx="209371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</a:rPr>
              <a:t>Nikhil Bhatla</a:t>
            </a:r>
          </a:p>
          <a:p>
            <a:pPr algn="ctr"/>
            <a:endParaRPr lang="en-US" b="1">
              <a:solidFill>
                <a:prstClr val="black"/>
              </a:solidFill>
            </a:endParaRPr>
          </a:p>
          <a:p>
            <a:pPr algn="ctr"/>
            <a:endParaRPr lang="en-US" b="1">
              <a:solidFill>
                <a:prstClr val="black"/>
              </a:solidFill>
            </a:endParaRPr>
          </a:p>
          <a:p>
            <a:pPr algn="ctr"/>
            <a:r>
              <a:rPr lang="en-US" b="1">
                <a:solidFill>
                  <a:prstClr val="black"/>
                </a:solidFill>
              </a:rPr>
              <a:t>January </a:t>
            </a:r>
            <a:r>
              <a:rPr lang="en-US" b="1" smtClean="0">
                <a:solidFill>
                  <a:prstClr val="black"/>
                </a:solidFill>
              </a:rPr>
              <a:t>14, </a:t>
            </a:r>
            <a:r>
              <a:rPr lang="en-US" b="1">
                <a:solidFill>
                  <a:prstClr val="black"/>
                </a:solidFill>
              </a:rPr>
              <a:t>2013</a:t>
            </a:r>
          </a:p>
          <a:p>
            <a:pPr algn="ctr"/>
            <a:r>
              <a:rPr lang="en-US" b="1">
                <a:solidFill>
                  <a:prstClr val="black"/>
                </a:solidFill>
              </a:rPr>
              <a:t>MIT IAP</a:t>
            </a:r>
          </a:p>
        </p:txBody>
      </p:sp>
    </p:spTree>
    <p:extLst>
      <p:ext uri="{BB962C8B-B14F-4D97-AF65-F5344CB8AC3E}">
        <p14:creationId xmlns:p14="http://schemas.microsoft.com/office/powerpoint/2010/main" val="326525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752600" y="3733800"/>
            <a:ext cx="5945104" cy="3048045"/>
            <a:chOff x="1752600" y="3733800"/>
            <a:chExt cx="5945104" cy="3048045"/>
          </a:xfrm>
        </p:grpSpPr>
        <p:pic>
          <p:nvPicPr>
            <p:cNvPr id="1030" name="Picture 6" descr="http://www.wormatlas.org/images/dendritesx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36"/>
            <a:stretch/>
          </p:blipFill>
          <p:spPr bwMode="auto">
            <a:xfrm>
              <a:off x="1752600" y="3733800"/>
              <a:ext cx="5698928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6005365" y="6477045"/>
              <a:ext cx="1692339" cy="3048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Head sensory neuron cilia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05200" y="6581001"/>
            <a:ext cx="564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WormAtlas.org</a:t>
            </a:r>
            <a:endParaRPr lang="en-US" sz="1200" b="1" smtClean="0"/>
          </a:p>
        </p:txBody>
      </p:sp>
      <p:pic>
        <p:nvPicPr>
          <p:cNvPr id="1028" name="Picture 4" descr="http://www.wormatlas.org/images/dendrites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70"/>
          <a:stretch/>
        </p:blipFill>
        <p:spPr bwMode="auto">
          <a:xfrm>
            <a:off x="1227645" y="914400"/>
            <a:ext cx="677335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60838" y="3617025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smtClean="0">
                <a:solidFill>
                  <a:srgbClr val="0070C0"/>
                </a:solidFill>
              </a:rPr>
              <a:t>attractive</a:t>
            </a:r>
          </a:p>
          <a:p>
            <a:pPr algn="ctr"/>
            <a:r>
              <a:rPr lang="en-US" sz="1200" b="1" smtClean="0">
                <a:solidFill>
                  <a:srgbClr val="0070C0"/>
                </a:solidFill>
              </a:rPr>
              <a:t>odorants</a:t>
            </a:r>
            <a:endParaRPr lang="en-US" sz="1200" b="1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8304" y="3617025"/>
            <a:ext cx="76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smtClean="0">
                <a:solidFill>
                  <a:srgbClr val="0070C0"/>
                </a:solidFill>
              </a:rPr>
              <a:t>repulsive</a:t>
            </a:r>
          </a:p>
          <a:p>
            <a:pPr algn="ctr"/>
            <a:r>
              <a:rPr lang="en-US" sz="1200" b="1" smtClean="0">
                <a:solidFill>
                  <a:srgbClr val="0070C0"/>
                </a:solidFill>
              </a:rPr>
              <a:t>odorants</a:t>
            </a:r>
            <a:endParaRPr lang="en-US" sz="1200" b="1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5258" y="3617025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smtClean="0">
                <a:solidFill>
                  <a:srgbClr val="0070C0"/>
                </a:solidFill>
              </a:rPr>
              <a:t>attractive</a:t>
            </a:r>
          </a:p>
          <a:p>
            <a:pPr algn="ctr"/>
            <a:r>
              <a:rPr lang="en-US" sz="1200" b="1" smtClean="0">
                <a:solidFill>
                  <a:srgbClr val="0070C0"/>
                </a:solidFill>
              </a:rPr>
              <a:t>odorants</a:t>
            </a:r>
            <a:endParaRPr lang="en-US" sz="1200" b="1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681350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>
                <a:solidFill>
                  <a:srgbClr val="0070C0"/>
                </a:solidFill>
              </a:rPr>
              <a:t>Senses:</a:t>
            </a:r>
            <a:endParaRPr lang="en-US" sz="1400" b="1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42210" y="3617025"/>
            <a:ext cx="562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smtClean="0">
                <a:solidFill>
                  <a:srgbClr val="0070C0"/>
                </a:solidFill>
              </a:rPr>
              <a:t>temp.</a:t>
            </a:r>
            <a:endParaRPr lang="en-US" sz="1200" b="1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08797" y="3617025"/>
            <a:ext cx="993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smtClean="0">
                <a:solidFill>
                  <a:srgbClr val="0070C0"/>
                </a:solidFill>
              </a:rPr>
              <a:t>pheromones</a:t>
            </a:r>
            <a:endParaRPr lang="en-US" sz="1200" b="1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22861" y="3617025"/>
            <a:ext cx="412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smtClean="0">
                <a:solidFill>
                  <a:srgbClr val="0070C0"/>
                </a:solidFill>
              </a:rPr>
              <a:t>salt</a:t>
            </a:r>
            <a:endParaRPr lang="en-US" sz="1200" b="1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5256" y="3617025"/>
            <a:ext cx="755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smtClean="0">
                <a:solidFill>
                  <a:srgbClr val="0070C0"/>
                </a:solidFill>
              </a:rPr>
              <a:t>O</a:t>
            </a:r>
            <a:r>
              <a:rPr lang="en-US" sz="1200" b="1" baseline="-25000" smtClean="0">
                <a:solidFill>
                  <a:srgbClr val="0070C0"/>
                </a:solidFill>
              </a:rPr>
              <a:t>2</a:t>
            </a:r>
            <a:r>
              <a:rPr lang="en-US" sz="1200" b="1" smtClean="0">
                <a:solidFill>
                  <a:srgbClr val="0070C0"/>
                </a:solidFill>
              </a:rPr>
              <a:t> &amp; CO</a:t>
            </a:r>
            <a:r>
              <a:rPr lang="en-US" sz="1200" b="1" baseline="-25000" smtClean="0">
                <a:solidFill>
                  <a:srgbClr val="0070C0"/>
                </a:solidFill>
              </a:rPr>
              <a:t>2</a:t>
            </a:r>
            <a:endParaRPr lang="en-US" sz="1200" b="1" baseline="-2500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55005" y="3617025"/>
            <a:ext cx="941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smtClean="0">
                <a:solidFill>
                  <a:srgbClr val="0070C0"/>
                </a:solidFill>
              </a:rPr>
              <a:t>harsh touch</a:t>
            </a:r>
          </a:p>
          <a:p>
            <a:pPr algn="ctr"/>
            <a:r>
              <a:rPr lang="en-US" sz="1200" b="1" smtClean="0">
                <a:solidFill>
                  <a:srgbClr val="0070C0"/>
                </a:solidFill>
              </a:rPr>
              <a:t>nose touch</a:t>
            </a:r>
          </a:p>
        </p:txBody>
      </p:sp>
      <p:sp>
        <p:nvSpPr>
          <p:cNvPr id="7" name="Rectangle 6"/>
          <p:cNvSpPr/>
          <p:nvPr/>
        </p:nvSpPr>
        <p:spPr>
          <a:xfrm>
            <a:off x="7924800" y="2743200"/>
            <a:ext cx="152400" cy="990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56940" y="4572000"/>
            <a:ext cx="152400" cy="990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727616" y="6415643"/>
            <a:ext cx="8901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smtClean="0">
                <a:solidFill>
                  <a:srgbClr val="0070C0"/>
                </a:solidFill>
              </a:rPr>
              <a:t>nose touch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14483" y="6415643"/>
            <a:ext cx="966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smtClean="0">
                <a:solidFill>
                  <a:srgbClr val="0070C0"/>
                </a:solidFill>
              </a:rPr>
              <a:t>food shape?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14611" y="6415643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smtClean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01008" y="6415643"/>
            <a:ext cx="962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smtClean="0">
                <a:solidFill>
                  <a:srgbClr val="0070C0"/>
                </a:solidFill>
              </a:rPr>
              <a:t>mating cue?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25378" y="6415643"/>
            <a:ext cx="340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smtClean="0">
                <a:solidFill>
                  <a:srgbClr val="0070C0"/>
                </a:solidFill>
              </a:rPr>
              <a:t>O</a:t>
            </a:r>
            <a:r>
              <a:rPr lang="en-US" sz="1200" b="1" baseline="-25000" smtClean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45169" y="6415643"/>
            <a:ext cx="255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>
                <a:solidFill>
                  <a:srgbClr val="0070C0"/>
                </a:solidFill>
              </a:rPr>
              <a:t>?</a:t>
            </a:r>
            <a:endParaRPr lang="en-US" sz="1200" b="1" baseline="-25000" smtClean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71877" y="6415643"/>
            <a:ext cx="255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>
                <a:solidFill>
                  <a:srgbClr val="0070C0"/>
                </a:solidFill>
              </a:rPr>
              <a:t>?</a:t>
            </a:r>
            <a:endParaRPr lang="en-US" sz="1200" b="1" baseline="-25000" smtClean="0">
              <a:solidFill>
                <a:srgbClr val="0070C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4800" y="6384865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>
                <a:solidFill>
                  <a:srgbClr val="0070C0"/>
                </a:solidFill>
              </a:rPr>
              <a:t>Senses:</a:t>
            </a:r>
            <a:endParaRPr lang="en-US" sz="14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0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Worms are attracted to various odorants</a:t>
            </a:r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76400"/>
            <a:ext cx="646221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0" y="1988125"/>
            <a:ext cx="2422340" cy="284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5989" y="6248400"/>
            <a:ext cx="354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smtClean="0"/>
              <a:t>che-2 </a:t>
            </a:r>
            <a:r>
              <a:rPr lang="en-US" b="1" smtClean="0"/>
              <a:t>is required for cilia formation</a:t>
            </a:r>
            <a:endParaRPr lang="en-US" b="1" i="1"/>
          </a:p>
        </p:txBody>
      </p:sp>
      <p:sp>
        <p:nvSpPr>
          <p:cNvPr id="8" name="TextBox 7"/>
          <p:cNvSpPr txBox="1"/>
          <p:nvPr/>
        </p:nvSpPr>
        <p:spPr>
          <a:xfrm>
            <a:off x="3505200" y="6581001"/>
            <a:ext cx="564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Bargmann..Horvitz 1993</a:t>
            </a:r>
            <a:endParaRPr lang="en-US" sz="1200" b="1" smtClean="0"/>
          </a:p>
        </p:txBody>
      </p:sp>
    </p:spTree>
    <p:extLst>
      <p:ext uri="{BB962C8B-B14F-4D97-AF65-F5344CB8AC3E}">
        <p14:creationId xmlns:p14="http://schemas.microsoft.com/office/powerpoint/2010/main" val="171012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/>
          </a:bodyPr>
          <a:lstStyle/>
          <a:p>
            <a:r>
              <a:rPr lang="en-US" sz="3200" smtClean="0"/>
              <a:t>AWA and AWC are involved in sensing mostly different odorants</a:t>
            </a:r>
            <a:endParaRPr lang="en-US" sz="320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6304969" cy="475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6581001"/>
            <a:ext cx="564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Bargmann..Horvitz 1993</a:t>
            </a:r>
            <a:endParaRPr lang="en-US" sz="1200" b="1" smtClean="0"/>
          </a:p>
        </p:txBody>
      </p:sp>
    </p:spTree>
    <p:extLst>
      <p:ext uri="{BB962C8B-B14F-4D97-AF65-F5344CB8AC3E}">
        <p14:creationId xmlns:p14="http://schemas.microsoft.com/office/powerpoint/2010/main" val="327199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006" y="81150"/>
            <a:ext cx="33052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smtClean="0"/>
              <a:t>Sensors for chemoattractants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09805" y="3962400"/>
            <a:ext cx="79707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AWC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03842" y="2326598"/>
            <a:ext cx="80900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AWA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17246" y="182880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diacetyl</a:t>
            </a:r>
            <a:endParaRPr lang="en-US" b="1"/>
          </a:p>
        </p:txBody>
      </p:sp>
      <p:sp>
        <p:nvSpPr>
          <p:cNvPr id="8" name="TextBox 7"/>
          <p:cNvSpPr txBox="1"/>
          <p:nvPr/>
        </p:nvSpPr>
        <p:spPr>
          <a:xfrm>
            <a:off x="1317246" y="2385950"/>
            <a:ext cx="99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pyrazine</a:t>
            </a:r>
            <a:endParaRPr lang="en-US" b="1"/>
          </a:p>
        </p:txBody>
      </p:sp>
      <p:sp>
        <p:nvSpPr>
          <p:cNvPr id="9" name="TextBox 8"/>
          <p:cNvSpPr txBox="1"/>
          <p:nvPr/>
        </p:nvSpPr>
        <p:spPr>
          <a:xfrm>
            <a:off x="858470" y="3071721"/>
            <a:ext cx="182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trimethylthiazole</a:t>
            </a:r>
            <a:endParaRPr lang="en-US" b="1"/>
          </a:p>
        </p:txBody>
      </p:sp>
      <p:cxnSp>
        <p:nvCxnSpPr>
          <p:cNvPr id="10" name="Straight Arrow Connector 9"/>
          <p:cNvCxnSpPr>
            <a:stCxn id="7" idx="3"/>
            <a:endCxn id="6" idx="1"/>
          </p:cNvCxnSpPr>
          <p:nvPr/>
        </p:nvCxnSpPr>
        <p:spPr>
          <a:xfrm>
            <a:off x="2250515" y="2013466"/>
            <a:ext cx="1153327" cy="54396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6" idx="1"/>
          </p:cNvCxnSpPr>
          <p:nvPr/>
        </p:nvCxnSpPr>
        <p:spPr>
          <a:xfrm flipV="1">
            <a:off x="2309954" y="2557431"/>
            <a:ext cx="1093888" cy="1318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3"/>
            <a:endCxn id="6" idx="1"/>
          </p:cNvCxnSpPr>
          <p:nvPr/>
        </p:nvCxnSpPr>
        <p:spPr>
          <a:xfrm flipV="1">
            <a:off x="2682879" y="2557431"/>
            <a:ext cx="720963" cy="6989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3"/>
            <a:endCxn id="5" idx="1"/>
          </p:cNvCxnSpPr>
          <p:nvPr/>
        </p:nvCxnSpPr>
        <p:spPr>
          <a:xfrm>
            <a:off x="2682879" y="3256387"/>
            <a:ext cx="726926" cy="93684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16197" y="3759754"/>
            <a:ext cx="110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butanone</a:t>
            </a:r>
            <a:endParaRPr lang="en-US" b="1"/>
          </a:p>
        </p:txBody>
      </p:sp>
      <p:sp>
        <p:nvSpPr>
          <p:cNvPr id="26" name="TextBox 25"/>
          <p:cNvSpPr txBox="1"/>
          <p:nvPr/>
        </p:nvSpPr>
        <p:spPr>
          <a:xfrm>
            <a:off x="1078051" y="4343400"/>
            <a:ext cx="1385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benzalehyde</a:t>
            </a:r>
            <a:endParaRPr lang="en-US" b="1"/>
          </a:p>
        </p:txBody>
      </p:sp>
      <p:sp>
        <p:nvSpPr>
          <p:cNvPr id="27" name="TextBox 26"/>
          <p:cNvSpPr txBox="1"/>
          <p:nvPr/>
        </p:nvSpPr>
        <p:spPr>
          <a:xfrm>
            <a:off x="939620" y="4953000"/>
            <a:ext cx="166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isoamyl alcohol</a:t>
            </a:r>
            <a:endParaRPr lang="en-US" b="1"/>
          </a:p>
        </p:txBody>
      </p:sp>
      <p:cxnSp>
        <p:nvCxnSpPr>
          <p:cNvPr id="28" name="Straight Arrow Connector 27"/>
          <p:cNvCxnSpPr>
            <a:stCxn id="25" idx="3"/>
            <a:endCxn id="5" idx="1"/>
          </p:cNvCxnSpPr>
          <p:nvPr/>
        </p:nvCxnSpPr>
        <p:spPr>
          <a:xfrm>
            <a:off x="2325154" y="3944420"/>
            <a:ext cx="1084651" cy="2488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6" idx="3"/>
            <a:endCxn id="5" idx="1"/>
          </p:cNvCxnSpPr>
          <p:nvPr/>
        </p:nvCxnSpPr>
        <p:spPr>
          <a:xfrm flipV="1">
            <a:off x="2463302" y="4193233"/>
            <a:ext cx="946503" cy="33483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7" idx="3"/>
            <a:endCxn id="5" idx="1"/>
          </p:cNvCxnSpPr>
          <p:nvPr/>
        </p:nvCxnSpPr>
        <p:spPr>
          <a:xfrm flipV="1">
            <a:off x="2601742" y="4193233"/>
            <a:ext cx="808063" cy="94443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727446" y="2390900"/>
            <a:ext cx="1273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chemotaxis</a:t>
            </a:r>
            <a:endParaRPr lang="en-US" b="1"/>
          </a:p>
        </p:txBody>
      </p:sp>
      <p:cxnSp>
        <p:nvCxnSpPr>
          <p:cNvPr id="38" name="Straight Arrow Connector 37"/>
          <p:cNvCxnSpPr>
            <a:stCxn id="6" idx="3"/>
            <a:endCxn id="37" idx="1"/>
          </p:cNvCxnSpPr>
          <p:nvPr/>
        </p:nvCxnSpPr>
        <p:spPr>
          <a:xfrm>
            <a:off x="4212846" y="2557431"/>
            <a:ext cx="2514600" cy="1813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5" idx="3"/>
            <a:endCxn id="45" idx="1"/>
          </p:cNvCxnSpPr>
          <p:nvPr/>
        </p:nvCxnSpPr>
        <p:spPr>
          <a:xfrm>
            <a:off x="4206883" y="4193233"/>
            <a:ext cx="2520563" cy="184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727446" y="4010410"/>
            <a:ext cx="1273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chemotaxis</a:t>
            </a:r>
            <a:endParaRPr lang="en-US" b="1"/>
          </a:p>
        </p:txBody>
      </p:sp>
      <p:sp>
        <p:nvSpPr>
          <p:cNvPr id="47" name="TextBox 46"/>
          <p:cNvSpPr txBox="1"/>
          <p:nvPr/>
        </p:nvSpPr>
        <p:spPr>
          <a:xfrm>
            <a:off x="3505200" y="6581001"/>
            <a:ext cx="564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Derived from Bargmann..Horvitz 1993</a:t>
            </a:r>
            <a:endParaRPr lang="en-US" sz="1200" b="1" smtClean="0"/>
          </a:p>
        </p:txBody>
      </p:sp>
    </p:spTree>
    <p:extLst>
      <p:ext uri="{BB962C8B-B14F-4D97-AF65-F5344CB8AC3E}">
        <p14:creationId xmlns:p14="http://schemas.microsoft.com/office/powerpoint/2010/main" val="217512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Worms can distinguish odorants smelled by the same sensory neuron</a:t>
            </a:r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8582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6581001"/>
            <a:ext cx="564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Bargmann..Horvitz 1993</a:t>
            </a:r>
            <a:endParaRPr lang="en-US" sz="1200" b="1" smtClean="0"/>
          </a:p>
        </p:txBody>
      </p:sp>
    </p:spTree>
    <p:extLst>
      <p:ext uri="{BB962C8B-B14F-4D97-AF65-F5344CB8AC3E}">
        <p14:creationId xmlns:p14="http://schemas.microsoft.com/office/powerpoint/2010/main" val="32171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mtClean="0"/>
              <a:t>AWC responds most strongly to </a:t>
            </a:r>
            <a:br>
              <a:rPr lang="en-US" sz="3200" smtClean="0"/>
            </a:br>
            <a:r>
              <a:rPr lang="en-US" sz="3200" smtClean="0"/>
              <a:t>IA and food removal</a:t>
            </a:r>
            <a:endParaRPr lang="en-US" sz="320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1447800"/>
            <a:ext cx="60293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6581001"/>
            <a:ext cx="564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Chalasani..Bargmann 2007</a:t>
            </a:r>
            <a:endParaRPr lang="en-US" sz="1200" b="1" smtClean="0"/>
          </a:p>
        </p:txBody>
      </p:sp>
      <p:pic>
        <p:nvPicPr>
          <p:cNvPr id="13316" name="Picture 4" descr="http://www.wormatlas.org/ver1/MoW_built0.92/art/awc/awc_genvie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70" r="35470"/>
          <a:stretch/>
        </p:blipFill>
        <p:spPr bwMode="auto">
          <a:xfrm>
            <a:off x="63335" y="1905000"/>
            <a:ext cx="2679865" cy="101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2819400"/>
            <a:ext cx="64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AWC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84770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AWC activity correlates with omega turns</a:t>
            </a:r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091487" cy="310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6581001"/>
            <a:ext cx="564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Chalasani..Bargmann 2007</a:t>
            </a:r>
            <a:endParaRPr lang="en-US" sz="1200" b="1" smtClean="0"/>
          </a:p>
        </p:txBody>
      </p:sp>
    </p:spTree>
    <p:extLst>
      <p:ext uri="{BB962C8B-B14F-4D97-AF65-F5344CB8AC3E}">
        <p14:creationId xmlns:p14="http://schemas.microsoft.com/office/powerpoint/2010/main" val="343541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chemeClr val="bg1"/>
                </a:solidFill>
              </a:rPr>
              <a:t>AWC primarily outputs to AIY, AIB and AIA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1295400"/>
            <a:ext cx="564832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05200" y="6581001"/>
            <a:ext cx="564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>
                <a:solidFill>
                  <a:schemeClr val="bg1"/>
                </a:solidFill>
              </a:rPr>
              <a:t>WormWeb.org/neuralnet</a:t>
            </a:r>
            <a:endParaRPr lang="en-US" sz="1200" b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62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30682"/>
          </a:xfrm>
        </p:spPr>
        <p:txBody>
          <a:bodyPr/>
          <a:lstStyle/>
          <a:p>
            <a:r>
              <a:rPr lang="en-US" smtClean="0"/>
              <a:t>AWC inhibits AIA via </a:t>
            </a:r>
            <a:r>
              <a:rPr lang="en-US" i="1" smtClean="0"/>
              <a:t>glc-3</a:t>
            </a:r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866775"/>
            <a:ext cx="4829175" cy="58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6581001"/>
            <a:ext cx="564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Chalasani..Bargmann 2010</a:t>
            </a:r>
            <a:endParaRPr lang="en-US" sz="1200" b="1" smtClean="0"/>
          </a:p>
        </p:txBody>
      </p:sp>
      <p:pic>
        <p:nvPicPr>
          <p:cNvPr id="14340" name="Picture 4" descr="http://www.wormatlas.org/ver1/MoW_built0.92/art/aia/aia_genvie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92" r="34976"/>
          <a:stretch/>
        </p:blipFill>
        <p:spPr bwMode="auto">
          <a:xfrm>
            <a:off x="228600" y="1447800"/>
            <a:ext cx="2638425" cy="85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55129" y="2209800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AIA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67126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AWC activates AIB via </a:t>
            </a:r>
            <a:r>
              <a:rPr lang="en-US" i="1" smtClean="0"/>
              <a:t>glr-1</a:t>
            </a:r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0"/>
            <a:ext cx="698182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http://www.wormatlas.org/ver1/MoW_built0.92/art/aib/aib_genvie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11" r="35944"/>
          <a:stretch/>
        </p:blipFill>
        <p:spPr bwMode="auto">
          <a:xfrm>
            <a:off x="3200400" y="1371600"/>
            <a:ext cx="2611376" cy="96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48645" y="2151227"/>
            <a:ext cx="514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AIB</a:t>
            </a:r>
            <a:endParaRPr lang="en-US" b="1"/>
          </a:p>
        </p:txBody>
      </p:sp>
      <p:sp>
        <p:nvSpPr>
          <p:cNvPr id="7" name="TextBox 6"/>
          <p:cNvSpPr txBox="1"/>
          <p:nvPr/>
        </p:nvSpPr>
        <p:spPr>
          <a:xfrm>
            <a:off x="3505200" y="6581001"/>
            <a:ext cx="564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Chalasani..Bargmann 2007</a:t>
            </a:r>
            <a:endParaRPr lang="en-US" sz="1200" b="1" smtClean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4" y="4572000"/>
            <a:ext cx="68865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96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i="1" smtClean="0"/>
              <a:t>C. elegans</a:t>
            </a:r>
            <a:r>
              <a:rPr lang="en-US" sz="2800" smtClean="0"/>
              <a:t> move to the peak of a chemical gradient (chemotaxis)</a:t>
            </a:r>
            <a:endParaRPr lang="en-US" sz="2800" i="1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8667" y="1371600"/>
            <a:ext cx="8862933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6247" y="5659994"/>
            <a:ext cx="2587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3 worms explore without</a:t>
            </a:r>
          </a:p>
          <a:p>
            <a:pPr algn="ctr"/>
            <a:r>
              <a:rPr lang="en-US" b="1" smtClean="0"/>
              <a:t>chemical gradient</a:t>
            </a:r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5291816" y="5659994"/>
            <a:ext cx="3442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3 worms explore with</a:t>
            </a:r>
          </a:p>
          <a:p>
            <a:pPr algn="ctr"/>
            <a:r>
              <a:rPr lang="en-US" b="1" smtClean="0"/>
              <a:t>chemical gradient (peak at center)</a:t>
            </a:r>
            <a:endParaRPr lang="en-US" b="1"/>
          </a:p>
        </p:txBody>
      </p:sp>
      <p:sp>
        <p:nvSpPr>
          <p:cNvPr id="7" name="TextBox 6"/>
          <p:cNvSpPr txBox="1"/>
          <p:nvPr/>
        </p:nvSpPr>
        <p:spPr>
          <a:xfrm>
            <a:off x="3521420" y="6336475"/>
            <a:ext cx="2077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mtClean="0"/>
              <a:t>15 min tracks</a:t>
            </a:r>
          </a:p>
          <a:p>
            <a:pPr algn="ctr"/>
            <a:r>
              <a:rPr lang="en-US" sz="1400" b="1" smtClean="0"/>
              <a:t>Attracting is chloride ions</a:t>
            </a:r>
            <a:endParaRPr lang="en-US" sz="1400" b="1"/>
          </a:p>
        </p:txBody>
      </p:sp>
      <p:sp>
        <p:nvSpPr>
          <p:cNvPr id="8" name="TextBox 7"/>
          <p:cNvSpPr txBox="1"/>
          <p:nvPr/>
        </p:nvSpPr>
        <p:spPr>
          <a:xfrm>
            <a:off x="7315200" y="6581001"/>
            <a:ext cx="183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Ward 1973</a:t>
            </a:r>
            <a:endParaRPr lang="en-US" sz="1200" b="1" smtClean="0"/>
          </a:p>
        </p:txBody>
      </p:sp>
    </p:spTree>
    <p:extLst>
      <p:ext uri="{BB962C8B-B14F-4D97-AF65-F5344CB8AC3E}">
        <p14:creationId xmlns:p14="http://schemas.microsoft.com/office/powerpoint/2010/main" val="171713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" y="4800600"/>
            <a:ext cx="339090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AWC inhibits AIY via </a:t>
            </a:r>
            <a:r>
              <a:rPr lang="en-US" i="1" smtClean="0"/>
              <a:t>glc-3</a:t>
            </a:r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838200"/>
            <a:ext cx="67818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6581001"/>
            <a:ext cx="564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Chalasani..Bargmann 2007</a:t>
            </a:r>
            <a:endParaRPr lang="en-US" sz="1200" b="1" smtClean="0"/>
          </a:p>
        </p:txBody>
      </p:sp>
      <p:pic>
        <p:nvPicPr>
          <p:cNvPr id="18436" name="Picture 4" descr="http://www.wormatlas.org/ver1/MoW_built0.92/art/aiy/aiy_genvie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16" r="34676"/>
          <a:stretch/>
        </p:blipFill>
        <p:spPr bwMode="auto">
          <a:xfrm>
            <a:off x="0" y="1764268"/>
            <a:ext cx="2244184" cy="85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61514" y="2450068"/>
            <a:ext cx="514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AIY</a:t>
            </a:r>
            <a:endParaRPr lang="en-US" b="1"/>
          </a:p>
        </p:txBody>
      </p:sp>
      <p:sp>
        <p:nvSpPr>
          <p:cNvPr id="4" name="Rectangle 3"/>
          <p:cNvSpPr/>
          <p:nvPr/>
        </p:nvSpPr>
        <p:spPr>
          <a:xfrm>
            <a:off x="3505200" y="4800600"/>
            <a:ext cx="56769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69255" y="4876800"/>
            <a:ext cx="567690" cy="222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2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mtClean="0"/>
              <a:t>Similar to sensory processing in the retina?</a:t>
            </a:r>
            <a:endParaRPr lang="en-US" sz="320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610390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6581001"/>
            <a:ext cx="564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Chalasani..Bargmann 2007</a:t>
            </a:r>
            <a:endParaRPr lang="en-US" sz="1200" b="1" smtClean="0"/>
          </a:p>
        </p:txBody>
      </p:sp>
      <p:sp>
        <p:nvSpPr>
          <p:cNvPr id="4" name="Rectangle 3"/>
          <p:cNvSpPr/>
          <p:nvPr/>
        </p:nvSpPr>
        <p:spPr>
          <a:xfrm>
            <a:off x="4343400" y="1752600"/>
            <a:ext cx="838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79521" y="2971800"/>
            <a:ext cx="1421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/>
              <a:t>photoreceptor</a:t>
            </a:r>
          </a:p>
          <a:p>
            <a:pPr algn="ctr"/>
            <a:r>
              <a:rPr lang="en-US" sz="1600" b="1" smtClean="0"/>
              <a:t>rods</a:t>
            </a:r>
            <a:endParaRPr lang="en-US" sz="1600" b="1"/>
          </a:p>
        </p:txBody>
      </p:sp>
    </p:spTree>
    <p:extLst>
      <p:ext uri="{BB962C8B-B14F-4D97-AF65-F5344CB8AC3E}">
        <p14:creationId xmlns:p14="http://schemas.microsoft.com/office/powerpoint/2010/main" val="9137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Worm nose wiggles control turning in response to odors</a:t>
            </a:r>
            <a:endParaRPr lang="en-US"/>
          </a:p>
        </p:txBody>
      </p:sp>
      <p:pic>
        <p:nvPicPr>
          <p:cNvPr id="6" name="6 - kocabas - 2012-02-02503C-Movie_S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524000"/>
            <a:ext cx="4876800" cy="487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5200" y="6581001"/>
            <a:ext cx="564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Kocabas..Ramanathan 2012</a:t>
            </a:r>
            <a:endParaRPr lang="en-US" sz="1200" b="1" smtClean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181600" y="3505200"/>
            <a:ext cx="304800" cy="152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13622" y="3320534"/>
            <a:ext cx="771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dorsal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96929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mtClean="0"/>
              <a:t>Worm turns in direction of odor</a:t>
            </a:r>
            <a:endParaRPr lang="en-US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524000"/>
            <a:ext cx="318135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67437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8542" y="1811975"/>
            <a:ext cx="96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bacteria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6581001"/>
            <a:ext cx="564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Kocabas..Ramanathan 2012</a:t>
            </a:r>
            <a:endParaRPr lang="en-US" sz="1200" b="1" smtClean="0"/>
          </a:p>
        </p:txBody>
      </p:sp>
    </p:spTree>
    <p:extLst>
      <p:ext uri="{BB962C8B-B14F-4D97-AF65-F5344CB8AC3E}">
        <p14:creationId xmlns:p14="http://schemas.microsoft.com/office/powerpoint/2010/main" val="64973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Activation of AIY during nose bending controls turning and reversals</a:t>
            </a:r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2076450"/>
            <a:ext cx="6762750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6581001"/>
            <a:ext cx="564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Kocabas..Ramanathan 2012</a:t>
            </a:r>
            <a:endParaRPr lang="en-US" sz="1200" b="1" smtClean="0"/>
          </a:p>
        </p:txBody>
      </p:sp>
      <p:sp>
        <p:nvSpPr>
          <p:cNvPr id="4" name="TextBox 3"/>
          <p:cNvSpPr txBox="1"/>
          <p:nvPr/>
        </p:nvSpPr>
        <p:spPr>
          <a:xfrm>
            <a:off x="2209800" y="1707118"/>
            <a:ext cx="159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worm centroid</a:t>
            </a:r>
            <a:endParaRPr lang="en-US" b="1"/>
          </a:p>
        </p:txBody>
      </p:sp>
      <p:sp>
        <p:nvSpPr>
          <p:cNvPr id="7" name="TextBox 6"/>
          <p:cNvSpPr txBox="1"/>
          <p:nvPr/>
        </p:nvSpPr>
        <p:spPr>
          <a:xfrm>
            <a:off x="5645027" y="1707118"/>
            <a:ext cx="1253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worm nose</a:t>
            </a:r>
            <a:endParaRPr lang="en-US" b="1"/>
          </a:p>
        </p:txBody>
      </p:sp>
      <p:sp>
        <p:nvSpPr>
          <p:cNvPr id="8" name="TextBox 7"/>
          <p:cNvSpPr txBox="1"/>
          <p:nvPr/>
        </p:nvSpPr>
        <p:spPr>
          <a:xfrm>
            <a:off x="7467600" y="4495800"/>
            <a:ext cx="1271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symmetric</a:t>
            </a:r>
          </a:p>
          <a:p>
            <a:pPr algn="ctr"/>
            <a:r>
              <a:rPr lang="en-US" b="1" smtClean="0"/>
              <a:t>stimulation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79878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smtClean="0"/>
              <a:t>SMB activation causes turning in the nose direction, while RME activation causes turning in the opposite direction</a:t>
            </a:r>
            <a:endParaRPr lang="en-US" sz="240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752600"/>
            <a:ext cx="407670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01191" y="2590800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AIZ:</a:t>
            </a:r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2036270" y="4648200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SMB:</a:t>
            </a:r>
            <a:endParaRPr lang="en-US" b="1"/>
          </a:p>
        </p:txBody>
      </p:sp>
      <p:sp>
        <p:nvSpPr>
          <p:cNvPr id="8" name="TextBox 7"/>
          <p:cNvSpPr txBox="1"/>
          <p:nvPr/>
        </p:nvSpPr>
        <p:spPr>
          <a:xfrm>
            <a:off x="3505200" y="6581001"/>
            <a:ext cx="564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Kocabas..Ramanathan 2012</a:t>
            </a:r>
            <a:endParaRPr lang="en-US" sz="1200" b="1" smtClean="0"/>
          </a:p>
        </p:txBody>
      </p:sp>
    </p:spTree>
    <p:extLst>
      <p:ext uri="{BB962C8B-B14F-4D97-AF65-F5344CB8AC3E}">
        <p14:creationId xmlns:p14="http://schemas.microsoft.com/office/powerpoint/2010/main" val="111011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Activation of AIY &amp; SMB and inhibition of AWC &amp; AIZ &amp; RME controls turning</a:t>
            </a:r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2028825"/>
            <a:ext cx="6810375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6581001"/>
            <a:ext cx="564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Kocabas..Ramanathan 2012</a:t>
            </a:r>
            <a:endParaRPr lang="en-US" sz="1200" b="1" smtClean="0"/>
          </a:p>
        </p:txBody>
      </p:sp>
    </p:spTree>
    <p:extLst>
      <p:ext uri="{BB962C8B-B14F-4D97-AF65-F5344CB8AC3E}">
        <p14:creationId xmlns:p14="http://schemas.microsoft.com/office/powerpoint/2010/main" val="125709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mtClean="0"/>
              <a:t>Light intensity-varying stimulation of AIY results in virtual chemotaxis</a:t>
            </a:r>
            <a:endParaRPr lang="en-US" sz="320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9" y="1657731"/>
            <a:ext cx="8812051" cy="451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49" y="3914965"/>
            <a:ext cx="6068851" cy="24858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05200" y="6581001"/>
            <a:ext cx="564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Kocabas..Ramanathan 2012</a:t>
            </a:r>
            <a:endParaRPr lang="en-US" sz="1200" b="1" smtClean="0"/>
          </a:p>
        </p:txBody>
      </p:sp>
    </p:spTree>
    <p:extLst>
      <p:ext uri="{BB962C8B-B14F-4D97-AF65-F5344CB8AC3E}">
        <p14:creationId xmlns:p14="http://schemas.microsoft.com/office/powerpoint/2010/main" val="293936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006" y="81150"/>
            <a:ext cx="305352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smtClean="0"/>
              <a:t>Odorant chemotaxis circuit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8117" y="3200400"/>
            <a:ext cx="79707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AWC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2819400"/>
            <a:ext cx="166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solidFill>
                  <a:srgbClr val="00B050"/>
                </a:solidFill>
              </a:rPr>
              <a:t>isoamyl alcohol</a:t>
            </a:r>
            <a:endParaRPr lang="en-US" b="1">
              <a:solidFill>
                <a:srgbClr val="00B050"/>
              </a:solidFill>
            </a:endParaRPr>
          </a:p>
        </p:txBody>
      </p:sp>
      <p:cxnSp>
        <p:nvCxnSpPr>
          <p:cNvPr id="7" name="Straight Arrow Connector 6"/>
          <p:cNvCxnSpPr>
            <a:stCxn id="6" idx="3"/>
            <a:endCxn id="5" idx="1"/>
          </p:cNvCxnSpPr>
          <p:nvPr/>
        </p:nvCxnSpPr>
        <p:spPr>
          <a:xfrm>
            <a:off x="1814522" y="3004066"/>
            <a:ext cx="303595" cy="42716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41278" y="6581001"/>
            <a:ext cx="6605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Derived from Bargmann..Horvitz 1993, Chalasani..Bargmann 2007, Kocabas..Ramanathan 2012</a:t>
            </a:r>
            <a:endParaRPr lang="en-US" sz="1200" b="1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3686300" y="2819400"/>
            <a:ext cx="1002475" cy="1046693"/>
            <a:chOff x="4088301" y="2914885"/>
            <a:chExt cx="1002475" cy="1046693"/>
          </a:xfrm>
        </p:grpSpPr>
        <p:sp>
          <p:nvSpPr>
            <p:cNvPr id="15" name="Oval 14"/>
            <p:cNvSpPr/>
            <p:nvPr/>
          </p:nvSpPr>
          <p:spPr>
            <a:xfrm>
              <a:off x="4088301" y="3090446"/>
              <a:ext cx="1002475" cy="87113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2400" b="1">
                <a:solidFill>
                  <a:prstClr val="black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70381" y="2914885"/>
              <a:ext cx="63831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u="sng" smtClean="0">
                  <a:solidFill>
                    <a:prstClr val="black"/>
                  </a:solidFill>
                </a:rPr>
                <a:t>AIA</a:t>
              </a:r>
              <a:endParaRPr lang="en-US" u="sng"/>
            </a:p>
          </p:txBody>
        </p:sp>
      </p:grpSp>
      <p:cxnSp>
        <p:nvCxnSpPr>
          <p:cNvPr id="10" name="Straight Arrow Connector 9"/>
          <p:cNvCxnSpPr>
            <a:stCxn id="5" idx="3"/>
            <a:endCxn id="15" idx="2"/>
          </p:cNvCxnSpPr>
          <p:nvPr/>
        </p:nvCxnSpPr>
        <p:spPr>
          <a:xfrm flipV="1">
            <a:off x="2915195" y="3430527"/>
            <a:ext cx="771105" cy="706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8007065">
            <a:off x="2763509" y="2904392"/>
            <a:ext cx="476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/>
              <a:t>Glu</a:t>
            </a:r>
            <a:endParaRPr lang="en-US" sz="1600" b="1"/>
          </a:p>
        </p:txBody>
      </p:sp>
      <p:sp>
        <p:nvSpPr>
          <p:cNvPr id="14" name="TextBox 13"/>
          <p:cNvSpPr txBox="1"/>
          <p:nvPr/>
        </p:nvSpPr>
        <p:spPr>
          <a:xfrm>
            <a:off x="3847600" y="3164775"/>
            <a:ext cx="675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/>
              <a:t>GLC-3</a:t>
            </a:r>
            <a:endParaRPr lang="en-US" sz="1600" b="1"/>
          </a:p>
        </p:txBody>
      </p:sp>
      <p:cxnSp>
        <p:nvCxnSpPr>
          <p:cNvPr id="18" name="Straight Connector 17"/>
          <p:cNvCxnSpPr/>
          <p:nvPr/>
        </p:nvCxnSpPr>
        <p:spPr>
          <a:xfrm>
            <a:off x="3648474" y="3289767"/>
            <a:ext cx="0" cy="2815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560000">
            <a:off x="2119106" y="3264255"/>
            <a:ext cx="0" cy="2815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52400" y="3925669"/>
            <a:ext cx="1662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isoamyl alcohol</a:t>
            </a:r>
          </a:p>
          <a:p>
            <a:pPr algn="ctr"/>
            <a:r>
              <a:rPr lang="en-US" b="1" smtClean="0">
                <a:solidFill>
                  <a:srgbClr val="FF0000"/>
                </a:solidFill>
              </a:rPr>
              <a:t>removal</a:t>
            </a:r>
            <a:endParaRPr lang="en-US" b="1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/>
        </p:nvCxnSpPr>
        <p:spPr>
          <a:xfrm flipV="1">
            <a:off x="1814522" y="3650190"/>
            <a:ext cx="370780" cy="59864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3683551" y="4439707"/>
            <a:ext cx="1002475" cy="1046693"/>
            <a:chOff x="4088301" y="2914885"/>
            <a:chExt cx="1002475" cy="1046693"/>
          </a:xfrm>
        </p:grpSpPr>
        <p:sp>
          <p:nvSpPr>
            <p:cNvPr id="28" name="Oval 27"/>
            <p:cNvSpPr/>
            <p:nvPr/>
          </p:nvSpPr>
          <p:spPr>
            <a:xfrm>
              <a:off x="4088301" y="3090446"/>
              <a:ext cx="1002475" cy="87113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2400" b="1">
                <a:solidFill>
                  <a:prstClr val="black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270381" y="2914885"/>
              <a:ext cx="63831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smtClean="0">
                  <a:solidFill>
                    <a:prstClr val="black"/>
                  </a:solidFill>
                </a:rPr>
                <a:t>AIB</a:t>
              </a:r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833750" y="4800600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/>
              <a:t>GLR-1</a:t>
            </a:r>
            <a:endParaRPr lang="en-US" sz="1600" b="1"/>
          </a:p>
        </p:txBody>
      </p:sp>
      <p:cxnSp>
        <p:nvCxnSpPr>
          <p:cNvPr id="32" name="Straight Arrow Connector 31"/>
          <p:cNvCxnSpPr>
            <a:stCxn id="5" idx="3"/>
            <a:endCxn id="28" idx="2"/>
          </p:cNvCxnSpPr>
          <p:nvPr/>
        </p:nvCxnSpPr>
        <p:spPr>
          <a:xfrm>
            <a:off x="2915195" y="3431233"/>
            <a:ext cx="768356" cy="161960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3686300" y="1447800"/>
            <a:ext cx="1002475" cy="1046693"/>
            <a:chOff x="4088301" y="2914885"/>
            <a:chExt cx="1002475" cy="1046693"/>
          </a:xfrm>
        </p:grpSpPr>
        <p:sp>
          <p:nvSpPr>
            <p:cNvPr id="37" name="Oval 36"/>
            <p:cNvSpPr/>
            <p:nvPr/>
          </p:nvSpPr>
          <p:spPr>
            <a:xfrm>
              <a:off x="4088301" y="3090446"/>
              <a:ext cx="1002475" cy="87113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2400" b="1">
                <a:solidFill>
                  <a:prstClr val="black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283205" y="2914885"/>
              <a:ext cx="61266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smtClean="0">
                  <a:solidFill>
                    <a:srgbClr val="0070C0"/>
                  </a:solidFill>
                </a:rPr>
                <a:t>AIY</a:t>
              </a:r>
              <a:endParaRPr lang="en-US">
                <a:solidFill>
                  <a:srgbClr val="0070C0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841458" y="1788225"/>
            <a:ext cx="675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/>
              <a:t>GLC-3</a:t>
            </a:r>
            <a:endParaRPr lang="en-US" sz="1600" b="1"/>
          </a:p>
        </p:txBody>
      </p:sp>
      <p:cxnSp>
        <p:nvCxnSpPr>
          <p:cNvPr id="40" name="Straight Connector 39"/>
          <p:cNvCxnSpPr/>
          <p:nvPr/>
        </p:nvCxnSpPr>
        <p:spPr>
          <a:xfrm rot="-1620000">
            <a:off x="3684099" y="2096021"/>
            <a:ext cx="0" cy="2815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5" idx="3"/>
          </p:cNvCxnSpPr>
          <p:nvPr/>
        </p:nvCxnSpPr>
        <p:spPr>
          <a:xfrm flipV="1">
            <a:off x="2915195" y="2238604"/>
            <a:ext cx="764538" cy="1192629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021846" y="3144240"/>
            <a:ext cx="476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/>
              <a:t>Glu</a:t>
            </a:r>
            <a:endParaRPr lang="en-US" sz="1600" b="1"/>
          </a:p>
        </p:txBody>
      </p:sp>
      <p:sp>
        <p:nvSpPr>
          <p:cNvPr id="49" name="TextBox 48"/>
          <p:cNvSpPr txBox="1"/>
          <p:nvPr/>
        </p:nvSpPr>
        <p:spPr>
          <a:xfrm rot="3922348">
            <a:off x="2936040" y="3516538"/>
            <a:ext cx="476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/>
              <a:t>Glu</a:t>
            </a:r>
            <a:endParaRPr lang="en-US" sz="1600" b="1"/>
          </a:p>
        </p:txBody>
      </p:sp>
      <p:sp>
        <p:nvSpPr>
          <p:cNvPr id="51" name="Rectangle 50"/>
          <p:cNvSpPr/>
          <p:nvPr/>
        </p:nvSpPr>
        <p:spPr>
          <a:xfrm>
            <a:off x="4836225" y="1824335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AIZ</a:t>
            </a:r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629947" y="1824335"/>
            <a:ext cx="77296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</a:rPr>
              <a:t>SMB</a:t>
            </a:r>
            <a:endParaRPr lang="en-US">
              <a:solidFill>
                <a:srgbClr val="0070C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573047" y="1824335"/>
            <a:ext cx="77777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prstClr val="black"/>
                </a:solidFill>
              </a:rPr>
              <a:t>RME</a:t>
            </a:r>
            <a:endParaRPr lang="en-US"/>
          </a:p>
        </p:txBody>
      </p:sp>
      <p:cxnSp>
        <p:nvCxnSpPr>
          <p:cNvPr id="57" name="Straight Arrow Connector 56"/>
          <p:cNvCxnSpPr>
            <a:stCxn id="37" idx="6"/>
            <a:endCxn id="51" idx="1"/>
          </p:cNvCxnSpPr>
          <p:nvPr/>
        </p:nvCxnSpPr>
        <p:spPr>
          <a:xfrm flipV="1">
            <a:off x="4688775" y="2055168"/>
            <a:ext cx="147450" cy="375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836225" y="1911925"/>
            <a:ext cx="0" cy="2815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1" idx="3"/>
            <a:endCxn id="52" idx="1"/>
          </p:cNvCxnSpPr>
          <p:nvPr/>
        </p:nvCxnSpPr>
        <p:spPr>
          <a:xfrm>
            <a:off x="5448893" y="2055168"/>
            <a:ext cx="1810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606197" y="1911925"/>
            <a:ext cx="0" cy="2815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52" idx="3"/>
            <a:endCxn id="53" idx="1"/>
          </p:cNvCxnSpPr>
          <p:nvPr/>
        </p:nvCxnSpPr>
        <p:spPr>
          <a:xfrm>
            <a:off x="6402916" y="2055168"/>
            <a:ext cx="170131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6544347" y="1911925"/>
            <a:ext cx="0" cy="2815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239000" y="3581400"/>
            <a:ext cx="1662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turn toward</a:t>
            </a:r>
          </a:p>
          <a:p>
            <a:pPr algn="ctr"/>
            <a:r>
              <a:rPr lang="en-US" b="1" smtClean="0"/>
              <a:t>isoamyl alcohol</a:t>
            </a:r>
            <a:endParaRPr lang="en-US" b="1"/>
          </a:p>
        </p:txBody>
      </p:sp>
      <p:cxnSp>
        <p:nvCxnSpPr>
          <p:cNvPr id="71" name="Straight Arrow Connector 70"/>
          <p:cNvCxnSpPr>
            <a:stCxn id="53" idx="3"/>
          </p:cNvCxnSpPr>
          <p:nvPr/>
        </p:nvCxnSpPr>
        <p:spPr>
          <a:xfrm>
            <a:off x="7350825" y="2055168"/>
            <a:ext cx="345375" cy="6118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16200000">
            <a:off x="7696200" y="2526240"/>
            <a:ext cx="0" cy="2815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Freeform 75"/>
          <p:cNvSpPr/>
          <p:nvPr/>
        </p:nvSpPr>
        <p:spPr>
          <a:xfrm>
            <a:off x="2333632" y="3733800"/>
            <a:ext cx="385818" cy="239224"/>
          </a:xfrm>
          <a:custGeom>
            <a:avLst/>
            <a:gdLst>
              <a:gd name="connsiteX0" fmla="*/ 0 w 736979"/>
              <a:gd name="connsiteY0" fmla="*/ 478448 h 478448"/>
              <a:gd name="connsiteX1" fmla="*/ 109182 w 736979"/>
              <a:gd name="connsiteY1" fmla="*/ 776 h 478448"/>
              <a:gd name="connsiteX2" fmla="*/ 327546 w 736979"/>
              <a:gd name="connsiteY2" fmla="*/ 369266 h 478448"/>
              <a:gd name="connsiteX3" fmla="*/ 736979 w 736979"/>
              <a:gd name="connsiteY3" fmla="*/ 478448 h 47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979" h="478448">
                <a:moveTo>
                  <a:pt x="0" y="478448"/>
                </a:moveTo>
                <a:cubicBezTo>
                  <a:pt x="27295" y="248710"/>
                  <a:pt x="54591" y="18973"/>
                  <a:pt x="109182" y="776"/>
                </a:cubicBezTo>
                <a:cubicBezTo>
                  <a:pt x="163773" y="-17421"/>
                  <a:pt x="222913" y="289654"/>
                  <a:pt x="327546" y="369266"/>
                </a:cubicBezTo>
                <a:cubicBezTo>
                  <a:pt x="432179" y="448878"/>
                  <a:pt x="584579" y="463663"/>
                  <a:pt x="736979" y="47844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2333632" y="3024839"/>
            <a:ext cx="415290" cy="99361"/>
          </a:xfrm>
          <a:custGeom>
            <a:avLst/>
            <a:gdLst>
              <a:gd name="connsiteX0" fmla="*/ 0 w 415290"/>
              <a:gd name="connsiteY0" fmla="*/ 21664 h 276990"/>
              <a:gd name="connsiteX1" fmla="*/ 60960 w 415290"/>
              <a:gd name="connsiteY1" fmla="*/ 25474 h 276990"/>
              <a:gd name="connsiteX2" fmla="*/ 102870 w 415290"/>
              <a:gd name="connsiteY2" fmla="*/ 276934 h 276990"/>
              <a:gd name="connsiteX3" fmla="*/ 259080 w 415290"/>
              <a:gd name="connsiteY3" fmla="*/ 48334 h 276990"/>
              <a:gd name="connsiteX4" fmla="*/ 415290 w 415290"/>
              <a:gd name="connsiteY4" fmla="*/ 21664 h 276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" h="276990">
                <a:moveTo>
                  <a:pt x="0" y="21664"/>
                </a:moveTo>
                <a:cubicBezTo>
                  <a:pt x="21907" y="2296"/>
                  <a:pt x="43815" y="-17071"/>
                  <a:pt x="60960" y="25474"/>
                </a:cubicBezTo>
                <a:cubicBezTo>
                  <a:pt x="78105" y="68019"/>
                  <a:pt x="69850" y="273124"/>
                  <a:pt x="102870" y="276934"/>
                </a:cubicBezTo>
                <a:cubicBezTo>
                  <a:pt x="135890" y="280744"/>
                  <a:pt x="207010" y="90879"/>
                  <a:pt x="259080" y="48334"/>
                </a:cubicBezTo>
                <a:cubicBezTo>
                  <a:pt x="311150" y="5789"/>
                  <a:pt x="363220" y="13726"/>
                  <a:pt x="415290" y="21664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78"/>
          <p:cNvSpPr/>
          <p:nvPr/>
        </p:nvSpPr>
        <p:spPr>
          <a:xfrm>
            <a:off x="4012781" y="3518703"/>
            <a:ext cx="385818" cy="239224"/>
          </a:xfrm>
          <a:custGeom>
            <a:avLst/>
            <a:gdLst>
              <a:gd name="connsiteX0" fmla="*/ 0 w 736979"/>
              <a:gd name="connsiteY0" fmla="*/ 478448 h 478448"/>
              <a:gd name="connsiteX1" fmla="*/ 109182 w 736979"/>
              <a:gd name="connsiteY1" fmla="*/ 776 h 478448"/>
              <a:gd name="connsiteX2" fmla="*/ 327546 w 736979"/>
              <a:gd name="connsiteY2" fmla="*/ 369266 h 478448"/>
              <a:gd name="connsiteX3" fmla="*/ 736979 w 736979"/>
              <a:gd name="connsiteY3" fmla="*/ 478448 h 47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979" h="478448">
                <a:moveTo>
                  <a:pt x="0" y="478448"/>
                </a:moveTo>
                <a:cubicBezTo>
                  <a:pt x="27295" y="248710"/>
                  <a:pt x="54591" y="18973"/>
                  <a:pt x="109182" y="776"/>
                </a:cubicBezTo>
                <a:cubicBezTo>
                  <a:pt x="163773" y="-17421"/>
                  <a:pt x="222913" y="289654"/>
                  <a:pt x="327546" y="369266"/>
                </a:cubicBezTo>
                <a:cubicBezTo>
                  <a:pt x="432179" y="448878"/>
                  <a:pt x="584579" y="463663"/>
                  <a:pt x="736979" y="478448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>
            <a:off x="4012781" y="2122976"/>
            <a:ext cx="385818" cy="239224"/>
          </a:xfrm>
          <a:custGeom>
            <a:avLst/>
            <a:gdLst>
              <a:gd name="connsiteX0" fmla="*/ 0 w 736979"/>
              <a:gd name="connsiteY0" fmla="*/ 478448 h 478448"/>
              <a:gd name="connsiteX1" fmla="*/ 109182 w 736979"/>
              <a:gd name="connsiteY1" fmla="*/ 776 h 478448"/>
              <a:gd name="connsiteX2" fmla="*/ 327546 w 736979"/>
              <a:gd name="connsiteY2" fmla="*/ 369266 h 478448"/>
              <a:gd name="connsiteX3" fmla="*/ 736979 w 736979"/>
              <a:gd name="connsiteY3" fmla="*/ 478448 h 47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979" h="478448">
                <a:moveTo>
                  <a:pt x="0" y="478448"/>
                </a:moveTo>
                <a:cubicBezTo>
                  <a:pt x="27295" y="248710"/>
                  <a:pt x="54591" y="18973"/>
                  <a:pt x="109182" y="776"/>
                </a:cubicBezTo>
                <a:cubicBezTo>
                  <a:pt x="163773" y="-17421"/>
                  <a:pt x="222913" y="289654"/>
                  <a:pt x="327546" y="369266"/>
                </a:cubicBezTo>
                <a:cubicBezTo>
                  <a:pt x="432179" y="448878"/>
                  <a:pt x="584579" y="463663"/>
                  <a:pt x="736979" y="478448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4050485" y="5099024"/>
            <a:ext cx="385818" cy="239224"/>
          </a:xfrm>
          <a:custGeom>
            <a:avLst/>
            <a:gdLst>
              <a:gd name="connsiteX0" fmla="*/ 0 w 736979"/>
              <a:gd name="connsiteY0" fmla="*/ 478448 h 478448"/>
              <a:gd name="connsiteX1" fmla="*/ 109182 w 736979"/>
              <a:gd name="connsiteY1" fmla="*/ 776 h 478448"/>
              <a:gd name="connsiteX2" fmla="*/ 327546 w 736979"/>
              <a:gd name="connsiteY2" fmla="*/ 369266 h 478448"/>
              <a:gd name="connsiteX3" fmla="*/ 736979 w 736979"/>
              <a:gd name="connsiteY3" fmla="*/ 478448 h 47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979" h="478448">
                <a:moveTo>
                  <a:pt x="0" y="478448"/>
                </a:moveTo>
                <a:cubicBezTo>
                  <a:pt x="27295" y="248710"/>
                  <a:pt x="54591" y="18973"/>
                  <a:pt x="109182" y="776"/>
                </a:cubicBezTo>
                <a:cubicBezTo>
                  <a:pt x="163773" y="-17421"/>
                  <a:pt x="222913" y="289654"/>
                  <a:pt x="327546" y="369266"/>
                </a:cubicBezTo>
                <a:cubicBezTo>
                  <a:pt x="432179" y="448878"/>
                  <a:pt x="584579" y="463663"/>
                  <a:pt x="736979" y="47844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7433287" y="4583668"/>
            <a:ext cx="1273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chemotaxis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389429" y="2667000"/>
            <a:ext cx="1361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nose muscle</a:t>
            </a:r>
            <a:endParaRPr lang="en-US" b="1"/>
          </a:p>
        </p:txBody>
      </p:sp>
      <p:cxnSp>
        <p:nvCxnSpPr>
          <p:cNvPr id="84" name="Straight Arrow Connector 83"/>
          <p:cNvCxnSpPr>
            <a:endCxn id="83" idx="1"/>
          </p:cNvCxnSpPr>
          <p:nvPr/>
        </p:nvCxnSpPr>
        <p:spPr>
          <a:xfrm>
            <a:off x="6325970" y="2207568"/>
            <a:ext cx="1063459" cy="644098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83" idx="2"/>
            <a:endCxn id="70" idx="0"/>
          </p:cNvCxnSpPr>
          <p:nvPr/>
        </p:nvCxnSpPr>
        <p:spPr>
          <a:xfrm flipH="1">
            <a:off x="8070062" y="3036332"/>
            <a:ext cx="3" cy="54506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70" idx="2"/>
            <a:endCxn id="82" idx="0"/>
          </p:cNvCxnSpPr>
          <p:nvPr/>
        </p:nvCxnSpPr>
        <p:spPr>
          <a:xfrm>
            <a:off x="8070062" y="4227731"/>
            <a:ext cx="2" cy="35593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15" idx="6"/>
          </p:cNvCxnSpPr>
          <p:nvPr/>
        </p:nvCxnSpPr>
        <p:spPr>
          <a:xfrm flipV="1">
            <a:off x="4688775" y="2207569"/>
            <a:ext cx="299850" cy="1222958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16200000">
            <a:off x="5025549" y="2090559"/>
            <a:ext cx="0" cy="2815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7440200" y="1981200"/>
            <a:ext cx="765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/>
              <a:t>GABA?</a:t>
            </a:r>
            <a:endParaRPr lang="en-US" sz="1600" b="1"/>
          </a:p>
        </p:txBody>
      </p:sp>
      <p:sp>
        <p:nvSpPr>
          <p:cNvPr id="98" name="TextBox 97"/>
          <p:cNvSpPr txBox="1"/>
          <p:nvPr/>
        </p:nvSpPr>
        <p:spPr>
          <a:xfrm>
            <a:off x="6007948" y="2286000"/>
            <a:ext cx="6214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/>
              <a:t>ACh?</a:t>
            </a:r>
            <a:endParaRPr lang="en-US" sz="1600" b="1"/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762501" y="2207569"/>
            <a:ext cx="571499" cy="1323961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Elbow Connector 103"/>
          <p:cNvCxnSpPr>
            <a:stCxn id="70" idx="3"/>
            <a:endCxn id="38" idx="0"/>
          </p:cNvCxnSpPr>
          <p:nvPr/>
        </p:nvCxnSpPr>
        <p:spPr>
          <a:xfrm flipH="1" flipV="1">
            <a:off x="4187538" y="1447800"/>
            <a:ext cx="4713585" cy="2456766"/>
          </a:xfrm>
          <a:prstGeom prst="bentConnector4">
            <a:avLst>
              <a:gd name="adj1" fmla="val -1323"/>
              <a:gd name="adj2" fmla="val 109305"/>
            </a:avLst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rot="16200000">
            <a:off x="4191245" y="1307040"/>
            <a:ext cx="0" cy="2815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52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C:\Users\nikhil\Desktop\inde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19" y="1906871"/>
            <a:ext cx="3657600" cy="3657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mtClean="0"/>
              <a:t>Directed movement by klinokinesis </a:t>
            </a:r>
            <a:br>
              <a:rPr lang="en-US" sz="3200" smtClean="0"/>
            </a:br>
            <a:r>
              <a:rPr lang="en-US" sz="3200" smtClean="0"/>
              <a:t>(aka ‘biased random walk’) </a:t>
            </a:r>
            <a:endParaRPr lang="en-US" sz="3200"/>
          </a:p>
        </p:txBody>
      </p:sp>
      <p:sp>
        <p:nvSpPr>
          <p:cNvPr id="4" name="AutoShape 2" descr="data:image/png;base64,iVBORw0KGgoAAAANSUhEUgAAAKgAAACoCAYAAAB0S6W0AAADm0lEQVR4nO3d0WlqQRSFYbtIR3ZhF3ZhF3ZhGekiXdz7cGEY8Iz7eFH3CnwfrJdAiJA/MEyOyeHPk26329j39/fY6XQaOx6PY4fDYQye9XQ1AuWTBEq0l1VzvV7Hzufz2BwuPEugRBMo0d4S6OVyGZtj/fn5GYM9BEo0gRLtZYHOIc6bw52vpcTKHgIlmkCJ9rJA5+DmzVGuBisCJZpAifb2JzhW587fcgZdvebf8vp/O4EWBNpLoAWB9np7oKtv5J5vfMJWP2B7ztariXs/gQo0mkAFGs37MApi6iXQgkB7CbQg0F4CLQi0l0ALAu0l0IJAewm0INBeAi0ItJdACwLtJdCCQHsJtCDQXgItCLSXQAsC7SXQgkB7CbQg0F4CLQi0l0ALAu0l0IJAewm0INBeAi0ItJdACwLtJdCCQHsJtCDQXgItCLSXQAsC7SXQgkB7CbQg0F4CLQi0l0ALAu0l0IJAewm0INBeAi0ItJdACwLtJdDC6i8v8xkCLQi0l0ALAu0l0MLqHyfwGQItCLSXQAsC7SXQwhzo7XYbcx79DIEWBNpLoAWB9hJoYXUGXQUq3NcSaEGgvQRaEGgvgRZWZ9Dr9TrmKup9BFoQaC+BFgTaS6CFObh5qysnZ9DXEmhBoL0EWhBoL4EW5hAvl8vmVhHvuZbiMYEWBNpLoAWB9hJoYRXos9dJAv0/Ai0ItJdACwLtJdDCHOL5fB47nU5je86g8+eurqVEfE+gBYH2EmhBoL0EWlj99mgObo856BWB3hNoQaC9BFoQaC+BFgTaS6AFgfYSaEGgvQS6Yc/bPObg9lwbHY/HsT1fl38EukGgOQS6QaA5BLphDmWOcn5Y5Ovra2yOdbXD4TC2ek5UoPcEukGgOQS6QaA5BFpYxTRfM80Rr4Ke52GR/QRaEGgvgRYE2kughVU0ez6+56wp0McEWhBoL4EWBNpLoM1WD6Pwj0CbCfQxgTYT6GMCDeIMek+gQQR6T6BBBHpPoEQTKNEESjSBEk2gRBMo0QRKNIESTaBEEyjRBEo0gRJNoEQTKNEESjSBEk2gRBMo0QRKNIESTaBEEyjRBEo0gRJNoEQTKNEESjSBEk2gRBMo0QRKNIESTaBEEyjRBEo0gRJNoEQTKNEESjSBEk2gRBMo0QRKNIESTaBEEyjRBEo0gRJNoEQTKNEESjSBEk2gRBMo0QRKNIESTaBEEyjRBEo0gRJNoEQTKNEESrS/e/KQzY5pto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1" name="Picture 9" descr="C:\Users\nikhil\Desktop\ind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12809"/>
            <a:ext cx="3657600" cy="3657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28234" y="1642646"/>
            <a:ext cx="5581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smtClean="0"/>
              <a:t>START</a:t>
            </a:r>
            <a:endParaRPr lang="en-US" sz="1100" b="1"/>
          </a:p>
        </p:txBody>
      </p:sp>
      <p:sp>
        <p:nvSpPr>
          <p:cNvPr id="11" name="TextBox 10"/>
          <p:cNvSpPr txBox="1"/>
          <p:nvPr/>
        </p:nvSpPr>
        <p:spPr>
          <a:xfrm>
            <a:off x="3276600" y="6581001"/>
            <a:ext cx="5870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/>
              <a:t>Simulation result from Bacterial Chemotaxis Simulator</a:t>
            </a:r>
            <a:r>
              <a:rPr lang="en-US" sz="1200" b="1"/>
              <a:t>: </a:t>
            </a:r>
            <a:r>
              <a:rPr lang="en-US" sz="1200" b="1" smtClean="0"/>
              <a:t>wormweb.org/bacteriachemo</a:t>
            </a:r>
            <a:endParaRPr lang="en-US" sz="1200" b="1" smtClean="0"/>
          </a:p>
        </p:txBody>
      </p:sp>
      <p:sp>
        <p:nvSpPr>
          <p:cNvPr id="9" name="TextBox 8"/>
          <p:cNvSpPr txBox="1"/>
          <p:nvPr/>
        </p:nvSpPr>
        <p:spPr>
          <a:xfrm>
            <a:off x="1628663" y="5681246"/>
            <a:ext cx="1804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mtClean="0"/>
              <a:t>Attractant gradient</a:t>
            </a:r>
            <a:endParaRPr lang="en-US" sz="1600" b="1"/>
          </a:p>
        </p:txBody>
      </p:sp>
      <p:sp>
        <p:nvSpPr>
          <p:cNvPr id="13" name="TextBox 12"/>
          <p:cNvSpPr txBox="1"/>
          <p:nvPr/>
        </p:nvSpPr>
        <p:spPr>
          <a:xfrm>
            <a:off x="5295265" y="5681246"/>
            <a:ext cx="2515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mtClean="0"/>
              <a:t>Simulated bacterium’s path</a:t>
            </a:r>
            <a:endParaRPr lang="en-US" sz="1600" b="1"/>
          </a:p>
        </p:txBody>
      </p:sp>
    </p:spTree>
    <p:extLst>
      <p:ext uri="{BB962C8B-B14F-4D97-AF65-F5344CB8AC3E}">
        <p14:creationId xmlns:p14="http://schemas.microsoft.com/office/powerpoint/2010/main" val="386878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Autofit/>
          </a:bodyPr>
          <a:lstStyle/>
          <a:p>
            <a:r>
              <a:rPr lang="en-US" sz="3200" smtClean="0"/>
              <a:t>Directed movement by klinotaxis </a:t>
            </a:r>
            <a:br>
              <a:rPr lang="en-US" sz="3200" smtClean="0"/>
            </a:br>
            <a:r>
              <a:rPr lang="en-US" sz="3200" smtClean="0"/>
              <a:t>(aka ‘weathervane’)</a:t>
            </a:r>
            <a:endParaRPr lang="en-US" sz="3200"/>
          </a:p>
        </p:txBody>
      </p:sp>
      <p:pic>
        <p:nvPicPr>
          <p:cNvPr id="4" name="6 - maggot chemotaxis - Gomez-Marin 2011 - ncomms1455-s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447800"/>
            <a:ext cx="6096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0" y="6581001"/>
            <a:ext cx="564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Gomez-Marin..Louis 2011</a:t>
            </a:r>
            <a:endParaRPr lang="en-US" sz="1200" b="1" smtClean="0"/>
          </a:p>
        </p:txBody>
      </p:sp>
      <p:sp>
        <p:nvSpPr>
          <p:cNvPr id="6" name="TextBox 5"/>
          <p:cNvSpPr txBox="1"/>
          <p:nvPr/>
        </p:nvSpPr>
        <p:spPr>
          <a:xfrm>
            <a:off x="3515399" y="6153090"/>
            <a:ext cx="211320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/>
              <a:t>Drosophila larvae 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4622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i="1" smtClean="0"/>
              <a:t>C. elegans</a:t>
            </a:r>
            <a:r>
              <a:rPr lang="en-US" sz="2800" smtClean="0"/>
              <a:t> move to the peak of a chemical gradient (chemotaxis)</a:t>
            </a:r>
            <a:endParaRPr lang="en-US" sz="2800" i="1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8667" y="1371600"/>
            <a:ext cx="8862933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6247" y="5659994"/>
            <a:ext cx="2587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3 worms explore without</a:t>
            </a:r>
          </a:p>
          <a:p>
            <a:pPr algn="ctr"/>
            <a:r>
              <a:rPr lang="en-US" b="1" smtClean="0"/>
              <a:t>chemical gradient</a:t>
            </a:r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5291816" y="5659994"/>
            <a:ext cx="3442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3 worms explore with</a:t>
            </a:r>
          </a:p>
          <a:p>
            <a:pPr algn="ctr"/>
            <a:r>
              <a:rPr lang="en-US" b="1" smtClean="0"/>
              <a:t>chemical gradient (peak at center)</a:t>
            </a:r>
            <a:endParaRPr lang="en-US" b="1"/>
          </a:p>
        </p:txBody>
      </p:sp>
      <p:sp>
        <p:nvSpPr>
          <p:cNvPr id="7" name="TextBox 6"/>
          <p:cNvSpPr txBox="1"/>
          <p:nvPr/>
        </p:nvSpPr>
        <p:spPr>
          <a:xfrm>
            <a:off x="3521420" y="6336475"/>
            <a:ext cx="2077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mtClean="0"/>
              <a:t>15 min tracks</a:t>
            </a:r>
          </a:p>
          <a:p>
            <a:pPr algn="ctr"/>
            <a:r>
              <a:rPr lang="en-US" sz="1400" b="1" smtClean="0"/>
              <a:t>Attracting is chloride ions</a:t>
            </a:r>
            <a:endParaRPr lang="en-US" sz="1400" b="1"/>
          </a:p>
        </p:txBody>
      </p:sp>
      <p:sp>
        <p:nvSpPr>
          <p:cNvPr id="8" name="TextBox 7"/>
          <p:cNvSpPr txBox="1"/>
          <p:nvPr/>
        </p:nvSpPr>
        <p:spPr>
          <a:xfrm>
            <a:off x="7315200" y="6581001"/>
            <a:ext cx="183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Ward 1973</a:t>
            </a:r>
            <a:endParaRPr lang="en-US" sz="1200" b="1" smtClean="0"/>
          </a:p>
        </p:txBody>
      </p:sp>
    </p:spTree>
    <p:extLst>
      <p:ext uri="{BB962C8B-B14F-4D97-AF65-F5344CB8AC3E}">
        <p14:creationId xmlns:p14="http://schemas.microsoft.com/office/powerpoint/2010/main" val="65118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i="1" smtClean="0"/>
              <a:t>C. elegans </a:t>
            </a:r>
            <a:r>
              <a:rPr lang="en-US" smtClean="0"/>
              <a:t>locomotion patterns</a:t>
            </a:r>
            <a:endParaRPr lang="en-US" i="1"/>
          </a:p>
        </p:txBody>
      </p:sp>
      <p:pic>
        <p:nvPicPr>
          <p:cNvPr id="4" name="6 - locomotion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07.8878" end="29502.7832"/>
                </p14:media>
              </p:ext>
            </p:extLst>
          </p:nvPr>
        </p:nvPicPr>
        <p:blipFill rotWithShape="1">
          <a:blip r:embed="rId4"/>
          <a:srcRect l="37693" b="37693"/>
          <a:stretch/>
        </p:blipFill>
        <p:spPr>
          <a:xfrm>
            <a:off x="1383475" y="1173162"/>
            <a:ext cx="6324600" cy="51746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15200" y="6581001"/>
            <a:ext cx="183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Cheung..de Bono 2005</a:t>
            </a:r>
            <a:endParaRPr lang="en-US" sz="1200" b="1" smtClean="0"/>
          </a:p>
        </p:txBody>
      </p:sp>
    </p:spTree>
    <p:extLst>
      <p:ext uri="{BB962C8B-B14F-4D97-AF65-F5344CB8AC3E}">
        <p14:creationId xmlns:p14="http://schemas.microsoft.com/office/powerpoint/2010/main" val="201262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C. elegans </a:t>
            </a:r>
            <a:r>
              <a:rPr lang="en-US" smtClean="0"/>
              <a:t>locomotion patterns</a:t>
            </a:r>
            <a:endParaRPr lang="en-US" i="1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4038600" cy="489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040" y="2111502"/>
            <a:ext cx="2377160" cy="337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6096000"/>
            <a:ext cx="9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forward</a:t>
            </a:r>
            <a:endParaRPr lang="en-US" b="1"/>
          </a:p>
        </p:txBody>
      </p:sp>
      <p:sp>
        <p:nvSpPr>
          <p:cNvPr id="7" name="TextBox 6"/>
          <p:cNvSpPr txBox="1"/>
          <p:nvPr/>
        </p:nvSpPr>
        <p:spPr>
          <a:xfrm>
            <a:off x="3954989" y="6096000"/>
            <a:ext cx="11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backward</a:t>
            </a:r>
            <a:endParaRPr lang="en-US" b="1"/>
          </a:p>
        </p:txBody>
      </p:sp>
      <p:sp>
        <p:nvSpPr>
          <p:cNvPr id="8" name="TextBox 7"/>
          <p:cNvSpPr txBox="1"/>
          <p:nvPr/>
        </p:nvSpPr>
        <p:spPr>
          <a:xfrm>
            <a:off x="6242836" y="6096000"/>
            <a:ext cx="1291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omega turn</a:t>
            </a:r>
            <a:endParaRPr lang="en-US" b="1"/>
          </a:p>
        </p:txBody>
      </p:sp>
      <p:sp>
        <p:nvSpPr>
          <p:cNvPr id="9" name="TextBox 8"/>
          <p:cNvSpPr txBox="1"/>
          <p:nvPr/>
        </p:nvSpPr>
        <p:spPr>
          <a:xfrm>
            <a:off x="7315200" y="6581001"/>
            <a:ext cx="183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Croll 1975</a:t>
            </a:r>
            <a:endParaRPr lang="en-US" sz="1200" b="1" smtClean="0"/>
          </a:p>
        </p:txBody>
      </p:sp>
    </p:spTree>
    <p:extLst>
      <p:ext uri="{BB962C8B-B14F-4D97-AF65-F5344CB8AC3E}">
        <p14:creationId xmlns:p14="http://schemas.microsoft.com/office/powerpoint/2010/main" val="93415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smtClean="0"/>
              <a:t>Head Sensilla</a:t>
            </a:r>
            <a:endParaRPr lang="en-US"/>
          </a:p>
        </p:txBody>
      </p:sp>
      <p:pic>
        <p:nvPicPr>
          <p:cNvPr id="6148" name="Picture 4" descr="http://www.wormatlas.org/ver1/handbook/fig.s/IntroFIG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104899"/>
            <a:ext cx="5715000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15200" y="6581001"/>
            <a:ext cx="183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WormAtlas.org</a:t>
            </a:r>
            <a:endParaRPr lang="en-US" sz="1200" b="1" smtClean="0"/>
          </a:p>
        </p:txBody>
      </p:sp>
      <p:pic>
        <p:nvPicPr>
          <p:cNvPr id="6155" name="Picture 11" descr="C:\Users\nikhil\Desktop\IntroFI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35159"/>
          <a:stretch/>
        </p:blipFill>
        <p:spPr bwMode="auto">
          <a:xfrm>
            <a:off x="152400" y="1066800"/>
            <a:ext cx="2857501" cy="385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28269" y="5486400"/>
            <a:ext cx="29393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/>
              <a:t>AM = amphid     (12 neurons x 2)</a:t>
            </a:r>
          </a:p>
          <a:p>
            <a:r>
              <a:rPr lang="en-US" sz="1600" b="1" smtClean="0"/>
              <a:t>IL = inner labia   (2 neurons x 6)</a:t>
            </a:r>
          </a:p>
          <a:p>
            <a:r>
              <a:rPr lang="en-US" sz="1600" b="1" smtClean="0"/>
              <a:t>OL = outer labia (1 neuron x 6)</a:t>
            </a:r>
          </a:p>
          <a:p>
            <a:r>
              <a:rPr lang="en-US" sz="1600" b="1" smtClean="0"/>
              <a:t>CEP = cephalic    (1 neuron x 4)</a:t>
            </a:r>
            <a:endParaRPr lang="en-US" sz="1600" b="1"/>
          </a:p>
        </p:txBody>
      </p:sp>
    </p:spTree>
    <p:extLst>
      <p:ext uri="{BB962C8B-B14F-4D97-AF65-F5344CB8AC3E}">
        <p14:creationId xmlns:p14="http://schemas.microsoft.com/office/powerpoint/2010/main" val="69346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mtClean="0"/>
              <a:t>Amphids</a:t>
            </a:r>
            <a:endParaRPr lang="en-US"/>
          </a:p>
        </p:txBody>
      </p:sp>
      <p:pic>
        <p:nvPicPr>
          <p:cNvPr id="5" name="Picture 13" descr="http://www.wormbook.org/chapters/www_intromethodscellbiology/cellfig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19200"/>
            <a:ext cx="5257800" cy="479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4724400" y="1676400"/>
            <a:ext cx="228600" cy="21165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799116" y="4724400"/>
            <a:ext cx="228600" cy="21165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15200" y="6581001"/>
            <a:ext cx="183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smtClean="0"/>
              <a:t>WormAtlas.org</a:t>
            </a:r>
            <a:endParaRPr lang="en-US" sz="1200" b="1" smtClean="0"/>
          </a:p>
        </p:txBody>
      </p:sp>
      <p:sp>
        <p:nvSpPr>
          <p:cNvPr id="13" name="TextBox 12"/>
          <p:cNvSpPr txBox="1"/>
          <p:nvPr/>
        </p:nvSpPr>
        <p:spPr>
          <a:xfrm>
            <a:off x="3429000" y="6033388"/>
            <a:ext cx="2466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/>
              <a:t>Cross section at tip of nose</a:t>
            </a:r>
            <a:endParaRPr lang="en-US" sz="1600" b="1"/>
          </a:p>
        </p:txBody>
      </p:sp>
    </p:spTree>
    <p:extLst>
      <p:ext uri="{BB962C8B-B14F-4D97-AF65-F5344CB8AC3E}">
        <p14:creationId xmlns:p14="http://schemas.microsoft.com/office/powerpoint/2010/main" val="264503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518</Words>
  <Application>Microsoft Office PowerPoint</Application>
  <PresentationFormat>On-screen Show (4:3)</PresentationFormat>
  <Paragraphs>152</Paragraphs>
  <Slides>28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1_Office Theme</vt:lpstr>
      <vt:lpstr>Neural circuits for olfactory chemotaxis</vt:lpstr>
      <vt:lpstr>C. elegans move to the peak of a chemical gradient (chemotaxis)</vt:lpstr>
      <vt:lpstr>Directed movement by klinokinesis  (aka ‘biased random walk’) </vt:lpstr>
      <vt:lpstr>Directed movement by klinotaxis  (aka ‘weathervane’)</vt:lpstr>
      <vt:lpstr>C. elegans move to the peak of a chemical gradient (chemotaxis)</vt:lpstr>
      <vt:lpstr>C. elegans locomotion patterns</vt:lpstr>
      <vt:lpstr>C. elegans locomotion patterns</vt:lpstr>
      <vt:lpstr>Head Sensilla</vt:lpstr>
      <vt:lpstr>Amphids</vt:lpstr>
      <vt:lpstr>Head sensory neuron cilia</vt:lpstr>
      <vt:lpstr>Worms are attracted to various odorants</vt:lpstr>
      <vt:lpstr>AWA and AWC are involved in sensing mostly different odorants</vt:lpstr>
      <vt:lpstr>PowerPoint Presentation</vt:lpstr>
      <vt:lpstr>Worms can distinguish odorants smelled by the same sensory neuron</vt:lpstr>
      <vt:lpstr>AWC responds most strongly to  IA and food removal</vt:lpstr>
      <vt:lpstr>AWC activity correlates with omega turns</vt:lpstr>
      <vt:lpstr>AWC primarily outputs to AIY, AIB and AIA</vt:lpstr>
      <vt:lpstr>AWC inhibits AIA via glc-3</vt:lpstr>
      <vt:lpstr>AWC activates AIB via glr-1</vt:lpstr>
      <vt:lpstr>AWC inhibits AIY via glc-3</vt:lpstr>
      <vt:lpstr>Similar to sensory processing in the retina?</vt:lpstr>
      <vt:lpstr>Worm nose wiggles control turning in response to odors</vt:lpstr>
      <vt:lpstr>Worm turns in direction of odor</vt:lpstr>
      <vt:lpstr>Activation of AIY during nose bending controls turning and reversals</vt:lpstr>
      <vt:lpstr>SMB activation causes turning in the nose direction, while RME activation causes turning in the opposite direction</vt:lpstr>
      <vt:lpstr>Activation of AIY &amp; SMB and inhibition of AWC &amp; AIZ &amp; RME controls turning</vt:lpstr>
      <vt:lpstr>Light intensity-varying stimulation of AIY results in virtual chemotaxis</vt:lpstr>
      <vt:lpstr>PowerPoint Presentation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circuits for olfactory chemotaxis</dc:title>
  <dc:creator>nikhil</dc:creator>
  <cp:lastModifiedBy>nikhil</cp:lastModifiedBy>
  <cp:revision>165</cp:revision>
  <cp:lastPrinted>2013-01-14T18:32:20Z</cp:lastPrinted>
  <dcterms:created xsi:type="dcterms:W3CDTF">2013-01-13T16:03:45Z</dcterms:created>
  <dcterms:modified xsi:type="dcterms:W3CDTF">2013-01-14T20:55:07Z</dcterms:modified>
</cp:coreProperties>
</file>